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63" r:id="rId3"/>
    <p:sldId id="262" r:id="rId4"/>
    <p:sldId id="260" r:id="rId5"/>
    <p:sldId id="264" r:id="rId6"/>
    <p:sldId id="256" r:id="rId7"/>
    <p:sldId id="257" r:id="rId8"/>
    <p:sldId id="259" r:id="rId9"/>
    <p:sldId id="261" r:id="rId10"/>
  </p:sldIdLst>
  <p:sldSz cx="10688638" cy="7562850"/>
  <p:notesSz cx="9926638" cy="14301788"/>
  <p:defaultTextStyle>
    <a:defPPr>
      <a:defRPr lang="fr-FR"/>
    </a:defPPr>
    <a:lvl1pPr marL="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56" y="-1914"/>
      </p:cViewPr>
      <p:guideLst>
        <p:guide orient="horz" pos="2382"/>
        <p:guide pos="336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6DEE-56E7-ED4F-AD6E-9436324F7ED6}" type="datetimeFigureOut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9902-A6DE-1641-9FA8-49A12BF354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2109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6DEE-56E7-ED4F-AD6E-9436324F7ED6}" type="datetimeFigureOut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9902-A6DE-1641-9FA8-49A12BF354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269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059363" y="334377"/>
            <a:ext cx="2809479" cy="7116431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5361" y="334377"/>
            <a:ext cx="8255859" cy="7116431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6DEE-56E7-ED4F-AD6E-9436324F7ED6}" type="datetimeFigureOut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9902-A6DE-1641-9FA8-49A12BF354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1632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6DEE-56E7-ED4F-AD6E-9436324F7ED6}" type="datetimeFigureOut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9902-A6DE-1641-9FA8-49A12BF354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7014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4329" y="4859832"/>
            <a:ext cx="9085342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6DEE-56E7-ED4F-AD6E-9436324F7ED6}" type="datetimeFigureOut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9902-A6DE-1641-9FA8-49A12BF354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1445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5361" y="1946734"/>
            <a:ext cx="5531741" cy="550407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35245" y="1946734"/>
            <a:ext cx="5533597" cy="550407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6DEE-56E7-ED4F-AD6E-9436324F7ED6}" type="datetimeFigureOut">
              <a:rPr lang="fr-FR" smtClean="0"/>
              <a:t>09/03/2016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9902-A6DE-1641-9FA8-49A12BF354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2217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671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671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29680" y="1692889"/>
            <a:ext cx="4724526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429680" y="2398404"/>
            <a:ext cx="4724526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6DEE-56E7-ED4F-AD6E-9436324F7ED6}" type="datetimeFigureOut">
              <a:rPr lang="fr-FR" smtClean="0"/>
              <a:t>09/03/2016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9902-A6DE-1641-9FA8-49A12BF354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1377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6DEE-56E7-ED4F-AD6E-9436324F7ED6}" type="datetimeFigureOut">
              <a:rPr lang="fr-FR" smtClean="0"/>
              <a:t>09/03/2016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9902-A6DE-1641-9FA8-49A12BF354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2218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6DEE-56E7-ED4F-AD6E-9436324F7ED6}" type="datetimeFigureOut">
              <a:rPr lang="fr-FR" smtClean="0"/>
              <a:t>09/03/2016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9902-A6DE-1641-9FA8-49A12BF354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2298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433" y="301113"/>
            <a:ext cx="3516488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78960" y="301114"/>
            <a:ext cx="5975246" cy="645468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34433" y="1582597"/>
            <a:ext cx="3516488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6DEE-56E7-ED4F-AD6E-9436324F7ED6}" type="datetimeFigureOut">
              <a:rPr lang="fr-FR" smtClean="0"/>
              <a:t>09/03/2016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9902-A6DE-1641-9FA8-49A12BF354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5002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95048" y="5293995"/>
            <a:ext cx="6413183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095048" y="675755"/>
            <a:ext cx="6413183" cy="4537710"/>
          </a:xfrm>
        </p:spPr>
        <p:txBody>
          <a:bodyPr/>
          <a:lstStyle>
            <a:lvl1pPr marL="0" indent="0">
              <a:buNone/>
              <a:defRPr sz="3600"/>
            </a:lvl1pPr>
            <a:lvl2pPr marL="521437" indent="0">
              <a:buNone/>
              <a:defRPr sz="3200"/>
            </a:lvl2pPr>
            <a:lvl3pPr marL="1042873" indent="0">
              <a:buNone/>
              <a:defRPr sz="2700"/>
            </a:lvl3pPr>
            <a:lvl4pPr marL="1564310" indent="0">
              <a:buNone/>
              <a:defRPr sz="2300"/>
            </a:lvl4pPr>
            <a:lvl5pPr marL="2085746" indent="0">
              <a:buNone/>
              <a:defRPr sz="2300"/>
            </a:lvl5pPr>
            <a:lvl6pPr marL="2607183" indent="0">
              <a:buNone/>
              <a:defRPr sz="2300"/>
            </a:lvl6pPr>
            <a:lvl7pPr marL="3128620" indent="0">
              <a:buNone/>
              <a:defRPr sz="2300"/>
            </a:lvl7pPr>
            <a:lvl8pPr marL="3650056" indent="0">
              <a:buNone/>
              <a:defRPr sz="2300"/>
            </a:lvl8pPr>
            <a:lvl9pPr marL="4171493" indent="0">
              <a:buNone/>
              <a:defRPr sz="23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095048" y="5918981"/>
            <a:ext cx="6413183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6DEE-56E7-ED4F-AD6E-9436324F7ED6}" type="datetimeFigureOut">
              <a:rPr lang="fr-FR" smtClean="0"/>
              <a:t>09/03/2016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9902-A6DE-1641-9FA8-49A12BF354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2408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F6DEE-56E7-ED4F-AD6E-9436324F7ED6}" type="datetimeFigureOut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09902-A6DE-1641-9FA8-49A12BF354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6697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2143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521437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52143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52143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52143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52143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0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2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5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6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7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fond florium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29" name="Image 28" descr="bloc CC mayflower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31" name="Image 30" descr="bloc prix modele expo mayflower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30" name="Image 29" descr="bloc prix catalohue mayflower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5" name="Image 4" descr="bloc caractéristiques.ps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9" name="Image 8" descr="fleche hauteur.ps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0" name="Image 9" descr="fleche largeur.ps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1" name="Image 10" descr="fleche longueur.ps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12" name="Image 11" descr="logo florium.ps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3" name="Image 12" descr="picto lune.ps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4" name="Image 13" descr="picto soleil.ps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6" name="Image 15" descr="bloc logos ALKO etc.psd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23" t="69142" r="-1" b="21415"/>
          <a:stretch/>
        </p:blipFill>
        <p:spPr>
          <a:xfrm>
            <a:off x="9264614" y="4301396"/>
            <a:ext cx="1577653" cy="10093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09245" y="5310739"/>
            <a:ext cx="319734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Motorisation..................Fiat 115ch Multijet</a:t>
            </a:r>
          </a:p>
          <a:p>
            <a:r>
              <a:rPr lang="fr-FR" sz="1000" dirty="0"/>
              <a:t>PTAC...............................3 500 kg</a:t>
            </a:r>
          </a:p>
          <a:p>
            <a:r>
              <a:rPr lang="fr-FR" sz="1000" dirty="0"/>
              <a:t>Poids à vide*..................3 009 kg</a:t>
            </a:r>
          </a:p>
          <a:p>
            <a:r>
              <a:rPr lang="fr-FR" sz="1000" dirty="0"/>
              <a:t>Portes de soute.............H 41 x L 70</a:t>
            </a:r>
          </a:p>
          <a:p>
            <a:endParaRPr lang="fr-FR" sz="1000" dirty="0"/>
          </a:p>
          <a:p>
            <a:r>
              <a:rPr lang="fr-FR" sz="600" dirty="0"/>
              <a:t>*Avec conducteur, 90% d’eau propre, 90% gaz, 90% gasoil et outillage.</a:t>
            </a:r>
          </a:p>
          <a:p>
            <a:r>
              <a:rPr lang="fr-FR" sz="600" dirty="0"/>
              <a:t>** Nombre de places carte grise maximum en version véhicule léger, variable selon </a:t>
            </a:r>
          </a:p>
          <a:p>
            <a:r>
              <a:rPr lang="fr-FR" sz="600" dirty="0"/>
              <a:t>configuration. Merci de vous rapprocher de votre concessionnaire pour plus de précision.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763061" y="4865734"/>
            <a:ext cx="21246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Caractéristiques :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78555" y="1120348"/>
            <a:ext cx="295355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FFFFFF"/>
                </a:solidFill>
              </a:rPr>
              <a:t>MAYFLOWER</a:t>
            </a:r>
          </a:p>
          <a:p>
            <a:r>
              <a:rPr lang="fr-FR" sz="4000" b="1" dirty="0">
                <a:solidFill>
                  <a:srgbClr val="FFFFFF"/>
                </a:solidFill>
              </a:rPr>
              <a:t>65 LD </a:t>
            </a:r>
            <a:r>
              <a:rPr lang="fr-FR" sz="1300" dirty="0">
                <a:solidFill>
                  <a:srgbClr val="FFFFFF"/>
                </a:solidFill>
              </a:rPr>
              <a:t>Lit à droite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847832" y="2144742"/>
            <a:ext cx="2731004" cy="3339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FFFF"/>
                </a:solidFill>
              </a:rPr>
              <a:t>ÉQUIPEMENTS DE SÉRIE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Cellule 100% Polyester armé</a:t>
            </a:r>
          </a:p>
          <a:p>
            <a:r>
              <a:rPr lang="fr-FR" sz="1400" dirty="0">
                <a:solidFill>
                  <a:srgbClr val="FFFFFF"/>
                </a:solidFill>
              </a:rPr>
              <a:t>Grand lanterneau panoramique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Climatisation cabine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Autoradio CD MP3 USB</a:t>
            </a:r>
          </a:p>
          <a:p>
            <a:r>
              <a:rPr lang="fr-FR" sz="1400" dirty="0">
                <a:solidFill>
                  <a:srgbClr val="FFFFFF"/>
                </a:solidFill>
              </a:rPr>
              <a:t>Airbags conducteur et passager</a:t>
            </a:r>
          </a:p>
          <a:p>
            <a:r>
              <a:rPr lang="fr-FR" sz="1400" dirty="0">
                <a:solidFill>
                  <a:srgbClr val="FFFFFF"/>
                </a:solidFill>
              </a:rPr>
              <a:t>Régulateur de vitesse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Grand réfrigérateur 150L</a:t>
            </a:r>
          </a:p>
          <a:p>
            <a:r>
              <a:rPr lang="fr-FR" sz="1400" dirty="0">
                <a:solidFill>
                  <a:srgbClr val="FFFFFF"/>
                </a:solidFill>
              </a:rPr>
              <a:t>Hotte aspirante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Galerie de toit</a:t>
            </a:r>
          </a:p>
          <a:p>
            <a:r>
              <a:rPr lang="fr-FR" sz="1400" dirty="0">
                <a:solidFill>
                  <a:srgbClr val="FFFFFF"/>
                </a:solidFill>
              </a:rPr>
              <a:t>Eclairage LED 100%</a:t>
            </a:r>
          </a:p>
          <a:p>
            <a:r>
              <a:rPr lang="fr-FR" sz="1400" dirty="0">
                <a:solidFill>
                  <a:srgbClr val="FFFFFF"/>
                </a:solidFill>
              </a:rPr>
              <a:t>Fermeture centralisée à distance</a:t>
            </a:r>
          </a:p>
          <a:p>
            <a:endParaRPr lang="fr-FR" sz="1600" dirty="0">
              <a:solidFill>
                <a:srgbClr val="FFFFFF"/>
              </a:solidFill>
            </a:endParaRPr>
          </a:p>
          <a:p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960410" y="5354171"/>
            <a:ext cx="2562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>
                <a:solidFill>
                  <a:srgbClr val="FFFFFF"/>
                </a:solidFill>
              </a:rPr>
              <a:t>Prix TTC </a:t>
            </a:r>
          </a:p>
          <a:p>
            <a:r>
              <a:rPr lang="fr-FR" sz="1500" dirty="0">
                <a:solidFill>
                  <a:srgbClr val="FFFFFF"/>
                </a:solidFill>
              </a:rPr>
              <a:t>catalogue 	       57 700,00 €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8006593" y="6879277"/>
            <a:ext cx="25160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dirty="0">
                <a:solidFill>
                  <a:srgbClr val="FFFFFF"/>
                </a:solidFill>
              </a:rPr>
              <a:t>Prix modèle </a:t>
            </a:r>
          </a:p>
          <a:p>
            <a:r>
              <a:rPr lang="fr-FR" sz="1300" dirty="0">
                <a:solidFill>
                  <a:srgbClr val="FFFFFF"/>
                </a:solidFill>
              </a:rPr>
              <a:t>exposé  	         57 700,00 € 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272087" y="6833675"/>
            <a:ext cx="447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x4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6163324" y="6856194"/>
            <a:ext cx="447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x5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6777002" y="6873354"/>
            <a:ext cx="723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x4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793067" y="7089505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6m50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3600631" y="7233227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2m34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4140730" y="5792944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2m75</a:t>
            </a:r>
          </a:p>
        </p:txBody>
      </p:sp>
      <p:sp>
        <p:nvSpPr>
          <p:cNvPr id="7" name="Rectangle 6"/>
          <p:cNvSpPr/>
          <p:nvPr/>
        </p:nvSpPr>
        <p:spPr>
          <a:xfrm>
            <a:off x="2048317" y="1472766"/>
            <a:ext cx="1857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chemeClr val="bg1"/>
                </a:solidFill>
              </a:rPr>
              <a:t>Lit Pavillon</a:t>
            </a:r>
          </a:p>
        </p:txBody>
      </p:sp>
      <p:pic>
        <p:nvPicPr>
          <p:cNvPr id="36" name="Image 35" descr="F65LD.ps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0" y="4470929"/>
            <a:ext cx="4283519" cy="285567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73260" y="883353"/>
            <a:ext cx="3809703" cy="363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11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fond florium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29" name="Image 28" descr="bloc CC mayflower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31" name="Image 30" descr="bloc prix modele expo mayflower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30" name="Image 29" descr="bloc prix catalohue mayflower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5" name="Image 4" descr="bloc caractéristiques.ps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9" name="Image 8" descr="fleche hauteur.ps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0" name="Image 9" descr="fleche largeur.ps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1" name="Image 10" descr="fleche longueur.ps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12" name="Image 11" descr="logo florium.ps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3" name="Image 12" descr="picto lune.ps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4" name="Image 13" descr="picto soleil.ps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0" y="0"/>
            <a:ext cx="10688638" cy="7556392"/>
          </a:xfrm>
          <a:prstGeom prst="rect">
            <a:avLst/>
          </a:prstGeom>
        </p:spPr>
      </p:pic>
      <p:pic>
        <p:nvPicPr>
          <p:cNvPr id="16" name="Image 15" descr="bloc logos ALKO etc.psd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23" t="69142" r="-1" b="21415"/>
          <a:stretch/>
        </p:blipFill>
        <p:spPr>
          <a:xfrm>
            <a:off x="9264614" y="4301396"/>
            <a:ext cx="1577653" cy="10093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09245" y="5310739"/>
            <a:ext cx="319734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Motorisation..................Fiat 115ch Multijet</a:t>
            </a:r>
          </a:p>
          <a:p>
            <a:r>
              <a:rPr lang="fr-FR" sz="1000" dirty="0"/>
              <a:t>PTAC...............................3 500 kg</a:t>
            </a:r>
          </a:p>
          <a:p>
            <a:r>
              <a:rPr lang="fr-FR" sz="1000" dirty="0"/>
              <a:t>Poids à vide*..................2 984 kg</a:t>
            </a:r>
          </a:p>
          <a:p>
            <a:r>
              <a:rPr lang="fr-FR" sz="1000" dirty="0"/>
              <a:t>Portes de soute.............H 75 x L 64</a:t>
            </a:r>
          </a:p>
          <a:p>
            <a:r>
              <a:rPr lang="fr-FR" sz="1000" dirty="0"/>
              <a:t>Cloison rigide à galandage</a:t>
            </a:r>
          </a:p>
          <a:p>
            <a:endParaRPr lang="fr-FR" sz="1000" dirty="0"/>
          </a:p>
          <a:p>
            <a:r>
              <a:rPr lang="fr-FR" sz="600" dirty="0"/>
              <a:t>*Avec conducteur, 90% d’eau propre, 90% gaz, 90% gasoil et outillage.</a:t>
            </a:r>
          </a:p>
          <a:p>
            <a:r>
              <a:rPr lang="fr-FR" sz="600" dirty="0"/>
              <a:t>** Nombre de places carte grise maximum en version véhicule léger, variable selon </a:t>
            </a:r>
          </a:p>
          <a:p>
            <a:r>
              <a:rPr lang="fr-FR" sz="600" dirty="0"/>
              <a:t>configuration. Merci de vous rapprocher de votre concessionnaire pour plus de précision.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763061" y="4865734"/>
            <a:ext cx="21246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Caractéristiques :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78555" y="977473"/>
            <a:ext cx="295355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FFFFFF"/>
                </a:solidFill>
              </a:rPr>
              <a:t>MAYFLOWER</a:t>
            </a:r>
          </a:p>
          <a:p>
            <a:r>
              <a:rPr lang="fr-FR" sz="4000" b="1" dirty="0">
                <a:solidFill>
                  <a:srgbClr val="FFFFFF"/>
                </a:solidFill>
              </a:rPr>
              <a:t>65 LMX </a:t>
            </a:r>
            <a:r>
              <a:rPr lang="fr-FR" sz="1300" dirty="0">
                <a:solidFill>
                  <a:srgbClr val="FFFFFF"/>
                </a:solidFill>
              </a:rPr>
              <a:t>Lit Milieu</a:t>
            </a:r>
          </a:p>
          <a:p>
            <a:r>
              <a:rPr lang="fr-FR" sz="1300" dirty="0">
                <a:solidFill>
                  <a:srgbClr val="FFFFFF"/>
                </a:solidFill>
              </a:rPr>
              <a:t>                                       sans lit de pavillon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847832" y="2177898"/>
            <a:ext cx="2731004" cy="3339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FFFF"/>
                </a:solidFill>
              </a:rPr>
              <a:t>ÉQUIPEMENTS DE SÉRIE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Cellule 100% Polyester armé</a:t>
            </a:r>
          </a:p>
          <a:p>
            <a:r>
              <a:rPr lang="fr-FR" sz="1400" dirty="0">
                <a:solidFill>
                  <a:srgbClr val="FFFFFF"/>
                </a:solidFill>
              </a:rPr>
              <a:t>Grand lanterneau panoramique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Climatisation cabine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Autoradio CD MP3 USB</a:t>
            </a:r>
          </a:p>
          <a:p>
            <a:r>
              <a:rPr lang="fr-FR" sz="1400" dirty="0">
                <a:solidFill>
                  <a:srgbClr val="FFFFFF"/>
                </a:solidFill>
              </a:rPr>
              <a:t>Airbags conducteur et passager</a:t>
            </a:r>
          </a:p>
          <a:p>
            <a:r>
              <a:rPr lang="fr-FR" sz="1400" dirty="0">
                <a:solidFill>
                  <a:srgbClr val="FFFFFF"/>
                </a:solidFill>
              </a:rPr>
              <a:t>Régulateur de vitesse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Grand réfrigérateur 150L</a:t>
            </a:r>
          </a:p>
          <a:p>
            <a:r>
              <a:rPr lang="fr-FR" sz="1400" dirty="0">
                <a:solidFill>
                  <a:srgbClr val="FFFFFF"/>
                </a:solidFill>
              </a:rPr>
              <a:t>Hotte aspirante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Galerie de toit</a:t>
            </a:r>
          </a:p>
          <a:p>
            <a:r>
              <a:rPr lang="fr-FR" sz="1400" dirty="0">
                <a:solidFill>
                  <a:srgbClr val="FFFFFF"/>
                </a:solidFill>
              </a:rPr>
              <a:t>Eclairage LED 100%</a:t>
            </a:r>
          </a:p>
          <a:p>
            <a:r>
              <a:rPr lang="fr-FR" sz="1400" dirty="0">
                <a:solidFill>
                  <a:srgbClr val="FFFFFF"/>
                </a:solidFill>
              </a:rPr>
              <a:t>Fermeture centralisée à distance</a:t>
            </a:r>
          </a:p>
          <a:p>
            <a:endParaRPr lang="fr-FR" sz="1600" dirty="0">
              <a:solidFill>
                <a:srgbClr val="FFFFFF"/>
              </a:solidFill>
            </a:endParaRPr>
          </a:p>
          <a:p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960410" y="5354171"/>
            <a:ext cx="2562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>
                <a:solidFill>
                  <a:srgbClr val="FFFFFF"/>
                </a:solidFill>
              </a:rPr>
              <a:t>Prix TTC </a:t>
            </a:r>
          </a:p>
          <a:p>
            <a:r>
              <a:rPr lang="fr-FR" sz="1500" dirty="0">
                <a:solidFill>
                  <a:srgbClr val="FFFFFF"/>
                </a:solidFill>
              </a:rPr>
              <a:t>catalogue 	       57 900,00 €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8006593" y="6879277"/>
            <a:ext cx="25160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dirty="0">
                <a:solidFill>
                  <a:srgbClr val="FFFFFF"/>
                </a:solidFill>
              </a:rPr>
              <a:t>Prix modèle </a:t>
            </a:r>
          </a:p>
          <a:p>
            <a:r>
              <a:rPr lang="fr-FR" sz="1300" dirty="0">
                <a:solidFill>
                  <a:srgbClr val="FFFFFF"/>
                </a:solidFill>
              </a:rPr>
              <a:t>exposé  	         57 900,00 € 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272087" y="6833675"/>
            <a:ext cx="447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x4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6163324" y="6856194"/>
            <a:ext cx="447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x4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6777002" y="6873354"/>
            <a:ext cx="723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X3/4</a:t>
            </a:r>
          </a:p>
          <a:p>
            <a:r>
              <a:rPr lang="fr-FR" sz="800" dirty="0">
                <a:solidFill>
                  <a:srgbClr val="663300"/>
                </a:solidFill>
              </a:rPr>
              <a:t>3 adultes ou 2 adultes + 2 enfants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793067" y="7089505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6m50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3600631" y="7233227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2m34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4140730" y="5792944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2m75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79938" y="819812"/>
            <a:ext cx="4074993" cy="3873352"/>
          </a:xfrm>
          <a:prstGeom prst="rect">
            <a:avLst/>
          </a:prstGeom>
        </p:spPr>
      </p:pic>
      <p:pic>
        <p:nvPicPr>
          <p:cNvPr id="35" name="Image 34" descr="F65LMX.psd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27" y="4662554"/>
            <a:ext cx="3874549" cy="258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14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fond florium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29" name="Image 28" descr="bloc CC mayflower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31" name="Image 30" descr="bloc prix modele expo mayflower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30" name="Image 29" descr="bloc prix catalohue mayflower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5" name="Image 4" descr="bloc caractéristiques.ps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9" name="Image 8" descr="fleche hauteur.ps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0" name="Image 9" descr="fleche largeur.ps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1" name="Image 10" descr="fleche longueur.ps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12" name="Image 11" descr="logo florium.ps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3" name="Image 12" descr="picto lune.ps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4" name="Image 13" descr="picto soleil.ps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6" name="Image 15" descr="bloc logos ALKO etc.psd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23" t="69142" r="-1" b="21415"/>
          <a:stretch/>
        </p:blipFill>
        <p:spPr>
          <a:xfrm>
            <a:off x="9264614" y="4301396"/>
            <a:ext cx="1577653" cy="10093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09245" y="5310739"/>
            <a:ext cx="319734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Motorisation..................Fiat 115ch Multijet</a:t>
            </a:r>
          </a:p>
          <a:p>
            <a:r>
              <a:rPr lang="fr-FR" sz="1000" dirty="0"/>
              <a:t>PTAC...............................3 500 kg</a:t>
            </a:r>
          </a:p>
          <a:p>
            <a:r>
              <a:rPr lang="fr-FR" sz="1000" dirty="0"/>
              <a:t>Poids à vide*..................3 049 kg</a:t>
            </a:r>
          </a:p>
          <a:p>
            <a:r>
              <a:rPr lang="fr-FR" sz="1000" dirty="0"/>
              <a:t>Portes de soute.............H 75 x L 64</a:t>
            </a:r>
          </a:p>
          <a:p>
            <a:endParaRPr lang="fr-FR" sz="1000" dirty="0"/>
          </a:p>
          <a:p>
            <a:r>
              <a:rPr lang="fr-FR" sz="600" dirty="0"/>
              <a:t>*Avec conducteur, 90% d’eau propre, 90% gaz, 90% gasoil et outillage.</a:t>
            </a:r>
          </a:p>
          <a:p>
            <a:r>
              <a:rPr lang="fr-FR" sz="600" dirty="0"/>
              <a:t>** Nombre de places carte grise maximum en version véhicule léger, variable selon </a:t>
            </a:r>
          </a:p>
          <a:p>
            <a:r>
              <a:rPr lang="fr-FR" sz="600" dirty="0"/>
              <a:t>configuration. Merci de vous rapprocher de votre concessionnaire pour plus de précision.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763061" y="4865734"/>
            <a:ext cx="21246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Caractéristiques :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78555" y="1120348"/>
            <a:ext cx="295355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FFFFFF"/>
                </a:solidFill>
              </a:rPr>
              <a:t>MAYFLOWER</a:t>
            </a:r>
          </a:p>
          <a:p>
            <a:r>
              <a:rPr lang="fr-FR" sz="4000" b="1" dirty="0">
                <a:solidFill>
                  <a:srgbClr val="FFFFFF"/>
                </a:solidFill>
              </a:rPr>
              <a:t>68 LM </a:t>
            </a:r>
            <a:r>
              <a:rPr lang="fr-FR" sz="1300" dirty="0">
                <a:solidFill>
                  <a:srgbClr val="FFFFFF"/>
                </a:solidFill>
              </a:rPr>
              <a:t>Lit Central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847832" y="2144742"/>
            <a:ext cx="2731004" cy="3339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FFFF"/>
                </a:solidFill>
              </a:rPr>
              <a:t>ÉQUIPEMENTS DE SÉRIE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Cellule 100% Polyester armé</a:t>
            </a:r>
          </a:p>
          <a:p>
            <a:r>
              <a:rPr lang="fr-FR" sz="1400" dirty="0">
                <a:solidFill>
                  <a:srgbClr val="FFFFFF"/>
                </a:solidFill>
              </a:rPr>
              <a:t>Grand lanterneau panoramique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Climatisation cabine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Autoradio CD MP3 USB</a:t>
            </a:r>
          </a:p>
          <a:p>
            <a:r>
              <a:rPr lang="fr-FR" sz="1400" dirty="0">
                <a:solidFill>
                  <a:srgbClr val="FFFFFF"/>
                </a:solidFill>
              </a:rPr>
              <a:t>Airbags conducteur et passager</a:t>
            </a:r>
          </a:p>
          <a:p>
            <a:r>
              <a:rPr lang="fr-FR" sz="1400" dirty="0">
                <a:solidFill>
                  <a:srgbClr val="FFFFFF"/>
                </a:solidFill>
              </a:rPr>
              <a:t>Régulateur de vitesse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Grand réfrigérateur 150L</a:t>
            </a:r>
          </a:p>
          <a:p>
            <a:r>
              <a:rPr lang="fr-FR" sz="1400" dirty="0">
                <a:solidFill>
                  <a:srgbClr val="FFFFFF"/>
                </a:solidFill>
              </a:rPr>
              <a:t>Hotte aspirante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Galerie de toit</a:t>
            </a:r>
          </a:p>
          <a:p>
            <a:r>
              <a:rPr lang="fr-FR" sz="1400" dirty="0">
                <a:solidFill>
                  <a:srgbClr val="FFFFFF"/>
                </a:solidFill>
              </a:rPr>
              <a:t>Eclairage LED 100%</a:t>
            </a:r>
          </a:p>
          <a:p>
            <a:r>
              <a:rPr lang="fr-FR" sz="1400" dirty="0">
                <a:solidFill>
                  <a:srgbClr val="FFFFFF"/>
                </a:solidFill>
              </a:rPr>
              <a:t>Fermeture centralisée à distance</a:t>
            </a:r>
          </a:p>
          <a:p>
            <a:endParaRPr lang="fr-FR" sz="1600" dirty="0">
              <a:solidFill>
                <a:srgbClr val="FFFFFF"/>
              </a:solidFill>
            </a:endParaRPr>
          </a:p>
          <a:p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960410" y="5354171"/>
            <a:ext cx="2562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>
                <a:solidFill>
                  <a:srgbClr val="FFFFFF"/>
                </a:solidFill>
              </a:rPr>
              <a:t>Prix TTC </a:t>
            </a:r>
          </a:p>
          <a:p>
            <a:r>
              <a:rPr lang="fr-FR" sz="1500" dirty="0">
                <a:solidFill>
                  <a:srgbClr val="FFFFFF"/>
                </a:solidFill>
              </a:rPr>
              <a:t>catalogue 	       59 400,00 €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8006593" y="6879277"/>
            <a:ext cx="25160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dirty="0">
                <a:solidFill>
                  <a:srgbClr val="FFFFFF"/>
                </a:solidFill>
              </a:rPr>
              <a:t>Prix modèle </a:t>
            </a:r>
          </a:p>
          <a:p>
            <a:r>
              <a:rPr lang="fr-FR" sz="1300" dirty="0">
                <a:solidFill>
                  <a:srgbClr val="FFFFFF"/>
                </a:solidFill>
              </a:rPr>
              <a:t>exposé  	         62 440,00 €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960410" y="5960298"/>
            <a:ext cx="2572541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300" dirty="0"/>
              <a:t>- Boiserie Orme 	  400,00 €</a:t>
            </a:r>
          </a:p>
          <a:p>
            <a:r>
              <a:rPr lang="fr-FR" sz="1300" dirty="0"/>
              <a:t>- Pack confort		1290,00 €</a:t>
            </a:r>
          </a:p>
          <a:p>
            <a:r>
              <a:rPr lang="fr-FR" sz="1300" dirty="0"/>
              <a:t>- Motorisation 130cv	1350,00 €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272087" y="6833675"/>
            <a:ext cx="447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x4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6163324" y="6856194"/>
            <a:ext cx="447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x4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6777002" y="6873354"/>
            <a:ext cx="723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x4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793067" y="7089505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6m83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3600631" y="7233227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2m34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4140730" y="5792944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2m75</a:t>
            </a:r>
          </a:p>
        </p:txBody>
      </p:sp>
      <p:pic>
        <p:nvPicPr>
          <p:cNvPr id="35" name="Image 34" descr="F68LM.ps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80155"/>
            <a:ext cx="4385329" cy="29235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92663" y="1532849"/>
            <a:ext cx="1198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bg1"/>
                </a:solidFill>
              </a:rPr>
              <a:t>Lit Pavillon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561" y="347626"/>
            <a:ext cx="4508684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56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fond florium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29" name="Image 28" descr="bloc CC mayflower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31" name="Image 30" descr="bloc prix modele expo mayflower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30" name="Image 29" descr="bloc prix catalohue mayflower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5" name="Image 4" descr="bloc caractéristiques.ps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9" name="Image 8" descr="fleche hauteur.ps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0" name="Image 9" descr="fleche largeur.ps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1" name="Image 10" descr="fleche longueur.ps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12" name="Image 11" descr="logo florium.ps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3" name="Image 12" descr="picto lune.ps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4" name="Image 13" descr="picto soleil.ps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6" name="Image 15" descr="bloc logos ALKO etc.psd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23" t="69142" r="-1" b="21415"/>
          <a:stretch/>
        </p:blipFill>
        <p:spPr>
          <a:xfrm>
            <a:off x="9331577" y="4271889"/>
            <a:ext cx="1577653" cy="10093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09245" y="5310739"/>
            <a:ext cx="319734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Motorisation..................Fiat 130ch Multijet</a:t>
            </a:r>
          </a:p>
          <a:p>
            <a:r>
              <a:rPr lang="fr-FR" sz="1000" dirty="0"/>
              <a:t>PTAC...............................3 500 kg</a:t>
            </a:r>
          </a:p>
          <a:p>
            <a:r>
              <a:rPr lang="fr-FR" sz="1000" dirty="0"/>
              <a:t>Poids à vide*..................3 104 kg</a:t>
            </a:r>
          </a:p>
          <a:p>
            <a:r>
              <a:rPr lang="fr-FR" sz="1000" dirty="0"/>
              <a:t>2 portes de soute...........H 68 x L 64 + H115 x L68</a:t>
            </a:r>
          </a:p>
          <a:p>
            <a:endParaRPr lang="fr-FR" sz="1000" dirty="0"/>
          </a:p>
          <a:p>
            <a:r>
              <a:rPr lang="fr-FR" sz="600" dirty="0"/>
              <a:t>*Avec conducteur, 90% d’eau propre, 90% gaz, 90% gasoil et outillage.</a:t>
            </a:r>
          </a:p>
          <a:p>
            <a:r>
              <a:rPr lang="fr-FR" sz="600" dirty="0"/>
              <a:t>** Nombre de places carte grise maximum en version véhicule léger, variable selon </a:t>
            </a:r>
          </a:p>
          <a:p>
            <a:r>
              <a:rPr lang="fr-FR" sz="600" dirty="0"/>
              <a:t>configuration. Merci de vous rapprocher de votre concessionnaire pour plus de précision.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763061" y="4865734"/>
            <a:ext cx="21246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Caractéristiques :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689608" y="1114080"/>
            <a:ext cx="3366050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>
                <a:solidFill>
                  <a:srgbClr val="FFFFFF"/>
                </a:solidFill>
              </a:rPr>
              <a:t>MAYFLOWER</a:t>
            </a:r>
          </a:p>
          <a:p>
            <a:r>
              <a:rPr lang="fr-FR" sz="4000" b="1" dirty="0">
                <a:solidFill>
                  <a:srgbClr val="FFFFFF"/>
                </a:solidFill>
              </a:rPr>
              <a:t>70 LBM </a:t>
            </a:r>
            <a:r>
              <a:rPr lang="fr-FR" sz="1300" dirty="0">
                <a:solidFill>
                  <a:srgbClr val="FFFFFF"/>
                </a:solidFill>
              </a:rPr>
              <a:t>Lit en Bout Modulaire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847832" y="2144742"/>
            <a:ext cx="2897203" cy="3339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FFFF"/>
                </a:solidFill>
              </a:rPr>
              <a:t>ÉQUIPEMENTS DE SÉRIE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Cellule et soute 100% Polyester armé</a:t>
            </a:r>
          </a:p>
          <a:p>
            <a:r>
              <a:rPr lang="fr-FR" sz="1400" dirty="0">
                <a:solidFill>
                  <a:srgbClr val="FFFFFF"/>
                </a:solidFill>
              </a:rPr>
              <a:t>Grand Sun Roof intégré au profilage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Climatisation cabine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Autoradio CD MP3 USB</a:t>
            </a:r>
          </a:p>
          <a:p>
            <a:r>
              <a:rPr lang="fr-FR" sz="1400" dirty="0">
                <a:solidFill>
                  <a:srgbClr val="FFFFFF"/>
                </a:solidFill>
              </a:rPr>
              <a:t>Airbags conducteur et passager</a:t>
            </a:r>
          </a:p>
          <a:p>
            <a:r>
              <a:rPr lang="fr-FR" sz="1400" dirty="0">
                <a:solidFill>
                  <a:srgbClr val="FFFFFF"/>
                </a:solidFill>
              </a:rPr>
              <a:t>Régulateur de vitesse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Grand réfrigérateur 150L</a:t>
            </a:r>
          </a:p>
          <a:p>
            <a:r>
              <a:rPr lang="fr-FR" sz="1400" dirty="0">
                <a:solidFill>
                  <a:srgbClr val="FFFFFF"/>
                </a:solidFill>
              </a:rPr>
              <a:t>Hotte aspirante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Galerie de toit</a:t>
            </a:r>
          </a:p>
          <a:p>
            <a:r>
              <a:rPr lang="fr-FR" sz="1400" dirty="0">
                <a:solidFill>
                  <a:srgbClr val="FFFFFF"/>
                </a:solidFill>
              </a:rPr>
              <a:t>Eclairage LED 100%</a:t>
            </a:r>
          </a:p>
          <a:p>
            <a:r>
              <a:rPr lang="fr-FR" sz="1400" dirty="0">
                <a:solidFill>
                  <a:srgbClr val="FFFFFF"/>
                </a:solidFill>
              </a:rPr>
              <a:t>Fermeture centralisée à distance</a:t>
            </a:r>
          </a:p>
          <a:p>
            <a:endParaRPr lang="fr-FR" sz="1600" dirty="0">
              <a:solidFill>
                <a:srgbClr val="FFFFFF"/>
              </a:solidFill>
            </a:endParaRPr>
          </a:p>
          <a:p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960410" y="5354171"/>
            <a:ext cx="2562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>
                <a:solidFill>
                  <a:srgbClr val="FFFFFF"/>
                </a:solidFill>
              </a:rPr>
              <a:t>Prix TTC </a:t>
            </a:r>
          </a:p>
          <a:p>
            <a:r>
              <a:rPr lang="fr-FR" sz="1500" dirty="0">
                <a:solidFill>
                  <a:srgbClr val="FFFFFF"/>
                </a:solidFill>
              </a:rPr>
              <a:t>Catalogue 	        61 400,00 €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8006593" y="6879277"/>
            <a:ext cx="25160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dirty="0">
                <a:solidFill>
                  <a:srgbClr val="FFFFFF"/>
                </a:solidFill>
              </a:rPr>
              <a:t>Prix modèle </a:t>
            </a:r>
          </a:p>
          <a:p>
            <a:r>
              <a:rPr lang="fr-FR" sz="1300" dirty="0">
                <a:solidFill>
                  <a:srgbClr val="FFFFFF"/>
                </a:solidFill>
              </a:rPr>
              <a:t>exposé 		          62 690,00 €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960410" y="5960298"/>
            <a:ext cx="257254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300" dirty="0"/>
              <a:t>- Pack confort		1 290,00 €</a:t>
            </a:r>
          </a:p>
          <a:p>
            <a:endParaRPr lang="fr-FR" sz="1300" dirty="0"/>
          </a:p>
        </p:txBody>
      </p:sp>
      <p:sp>
        <p:nvSpPr>
          <p:cNvPr id="6" name="ZoneTexte 5"/>
          <p:cNvSpPr txBox="1"/>
          <p:nvPr/>
        </p:nvSpPr>
        <p:spPr>
          <a:xfrm>
            <a:off x="5272087" y="6833675"/>
            <a:ext cx="447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x4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6163324" y="6856194"/>
            <a:ext cx="447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x5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6777002" y="6873354"/>
            <a:ext cx="723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x4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793067" y="7089505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6m97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3600631" y="7233227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2m34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4140730" y="5792944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2m75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413756" y="1501336"/>
            <a:ext cx="1198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bg1"/>
                </a:solidFill>
              </a:rPr>
              <a:t>Lit Pavillon</a:t>
            </a:r>
          </a:p>
        </p:txBody>
      </p:sp>
      <p:pic>
        <p:nvPicPr>
          <p:cNvPr id="36" name="Image 35" descr="F70LMX_1.ps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2" y="4493665"/>
            <a:ext cx="4242014" cy="282900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266" y="455565"/>
            <a:ext cx="4493239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93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fond florium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29" name="Image 28" descr="bloc CC mayflower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31" name="Image 30" descr="bloc prix modele expo mayflower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30" name="Image 29" descr="bloc prix catalohue mayflower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5" name="Image 4" descr="bloc caractéristiques.ps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9" name="Image 8" descr="fleche hauteur.ps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0" name="Image 9" descr="fleche largeur.ps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1" name="Image 10" descr="fleche longueur.ps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12" name="Image 11" descr="logo florium.ps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3" name="Image 12" descr="picto lune.ps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4" name="Image 13" descr="picto soleil.ps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784" y="0"/>
            <a:ext cx="10688638" cy="7556392"/>
          </a:xfrm>
          <a:prstGeom prst="rect">
            <a:avLst/>
          </a:prstGeom>
        </p:spPr>
      </p:pic>
      <p:pic>
        <p:nvPicPr>
          <p:cNvPr id="16" name="Image 15" descr="bloc logos ALKO etc.psd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23" t="69142" r="-1" b="21415"/>
          <a:stretch/>
        </p:blipFill>
        <p:spPr>
          <a:xfrm>
            <a:off x="9331577" y="4271889"/>
            <a:ext cx="1577653" cy="10093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09245" y="5310739"/>
            <a:ext cx="319734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Motorisation..................Fiat 130ch Multijet</a:t>
            </a:r>
          </a:p>
          <a:p>
            <a:r>
              <a:rPr lang="fr-FR" sz="1000" dirty="0"/>
              <a:t>PTAC...............................3 500 kg</a:t>
            </a:r>
          </a:p>
          <a:p>
            <a:r>
              <a:rPr lang="fr-FR" sz="1000" dirty="0"/>
              <a:t>Poids à vide*..................2 953 kg</a:t>
            </a:r>
          </a:p>
          <a:p>
            <a:r>
              <a:rPr lang="fr-FR" sz="1000" dirty="0"/>
              <a:t>Porte de soute................H 41 x L96</a:t>
            </a:r>
          </a:p>
          <a:p>
            <a:endParaRPr lang="fr-FR" sz="1000" dirty="0"/>
          </a:p>
          <a:p>
            <a:r>
              <a:rPr lang="fr-FR" sz="600" dirty="0"/>
              <a:t>*Avec conducteur, 90% d’eau propre, 90% gaz, 90% gasoil et outillage.</a:t>
            </a:r>
          </a:p>
          <a:p>
            <a:r>
              <a:rPr lang="fr-FR" sz="600" dirty="0"/>
              <a:t>** Nombre de places carte grise maximum en version véhicule léger, variable selon </a:t>
            </a:r>
          </a:p>
          <a:p>
            <a:r>
              <a:rPr lang="fr-FR" sz="600" dirty="0"/>
              <a:t>configuration. Merci de vous rapprocher de votre concessionnaire pour plus de précision.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763061" y="4865734"/>
            <a:ext cx="21246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Caractéristiques :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889859" y="1162782"/>
            <a:ext cx="2204771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>
                <a:solidFill>
                  <a:srgbClr val="FFFFFF"/>
                </a:solidFill>
              </a:rPr>
              <a:t>MAYFLOWER</a:t>
            </a:r>
          </a:p>
          <a:p>
            <a:r>
              <a:rPr lang="fr-FR" sz="4000" b="1" dirty="0">
                <a:solidFill>
                  <a:srgbClr val="FFFFFF"/>
                </a:solidFill>
              </a:rPr>
              <a:t>70 LD </a:t>
            </a:r>
            <a:r>
              <a:rPr lang="fr-FR" sz="1300" dirty="0">
                <a:solidFill>
                  <a:srgbClr val="FFFFFF"/>
                </a:solidFill>
              </a:rPr>
              <a:t>Lit à droite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847832" y="2144742"/>
            <a:ext cx="2897203" cy="3339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FFFF"/>
                </a:solidFill>
              </a:rPr>
              <a:t>ÉQUIPEMENTS DE SÉRIE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Cellule et soute 100% Polyester armé</a:t>
            </a:r>
          </a:p>
          <a:p>
            <a:r>
              <a:rPr lang="fr-FR" sz="1400" dirty="0">
                <a:solidFill>
                  <a:srgbClr val="FFFFFF"/>
                </a:solidFill>
              </a:rPr>
              <a:t>Grand Sun Roof intégré au profilage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Climatisation cabine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Autoradio CD MP3 USB</a:t>
            </a:r>
          </a:p>
          <a:p>
            <a:r>
              <a:rPr lang="fr-FR" sz="1400" dirty="0">
                <a:solidFill>
                  <a:srgbClr val="FFFFFF"/>
                </a:solidFill>
              </a:rPr>
              <a:t>Airbags conducteur et passager</a:t>
            </a:r>
          </a:p>
          <a:p>
            <a:r>
              <a:rPr lang="fr-FR" sz="1400" dirty="0">
                <a:solidFill>
                  <a:srgbClr val="FFFFFF"/>
                </a:solidFill>
              </a:rPr>
              <a:t>Régulateur de vitesse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Grand réfrigérateur 150L</a:t>
            </a:r>
          </a:p>
          <a:p>
            <a:r>
              <a:rPr lang="fr-FR" sz="1400" dirty="0">
                <a:solidFill>
                  <a:srgbClr val="FFFFFF"/>
                </a:solidFill>
              </a:rPr>
              <a:t>Hotte aspirante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Galerie de toit</a:t>
            </a:r>
          </a:p>
          <a:p>
            <a:r>
              <a:rPr lang="fr-FR" sz="1400" dirty="0">
                <a:solidFill>
                  <a:srgbClr val="FFFFFF"/>
                </a:solidFill>
              </a:rPr>
              <a:t>Eclairage LED 100%</a:t>
            </a:r>
          </a:p>
          <a:p>
            <a:r>
              <a:rPr lang="fr-FR" sz="1400" dirty="0">
                <a:solidFill>
                  <a:srgbClr val="FFFFFF"/>
                </a:solidFill>
              </a:rPr>
              <a:t>Fermeture centralisée à distance</a:t>
            </a:r>
          </a:p>
          <a:p>
            <a:endParaRPr lang="fr-FR" sz="1600" dirty="0">
              <a:solidFill>
                <a:srgbClr val="FFFFFF"/>
              </a:solidFill>
            </a:endParaRPr>
          </a:p>
          <a:p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960410" y="5354171"/>
            <a:ext cx="2562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>
                <a:solidFill>
                  <a:srgbClr val="FFFFFF"/>
                </a:solidFill>
              </a:rPr>
              <a:t>Prix TTC </a:t>
            </a:r>
          </a:p>
          <a:p>
            <a:r>
              <a:rPr lang="fr-FR" sz="1500" dirty="0">
                <a:solidFill>
                  <a:srgbClr val="FFFFFF"/>
                </a:solidFill>
              </a:rPr>
              <a:t>Catalogue 	        60 900,00 €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8006593" y="6879277"/>
            <a:ext cx="25160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dirty="0">
                <a:solidFill>
                  <a:srgbClr val="FFFFFF"/>
                </a:solidFill>
              </a:rPr>
              <a:t>Prix modèle </a:t>
            </a:r>
          </a:p>
          <a:p>
            <a:r>
              <a:rPr lang="fr-FR" sz="1300" dirty="0">
                <a:solidFill>
                  <a:srgbClr val="FFFFFF"/>
                </a:solidFill>
              </a:rPr>
              <a:t>exposé 		          60 900,00 € 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272087" y="6833675"/>
            <a:ext cx="447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x5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6163324" y="6856194"/>
            <a:ext cx="447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x7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6777002" y="6873354"/>
            <a:ext cx="723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x5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793067" y="7089505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6m97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3600631" y="7233227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2m34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4140730" y="5792944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2m75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183119" y="1512608"/>
            <a:ext cx="1198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bg1"/>
                </a:solidFill>
              </a:rPr>
              <a:t>Lit Pavillon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36666" y="848391"/>
            <a:ext cx="4310514" cy="3513965"/>
          </a:xfrm>
          <a:prstGeom prst="rect">
            <a:avLst/>
          </a:prstGeom>
        </p:spPr>
      </p:pic>
      <p:pic>
        <p:nvPicPr>
          <p:cNvPr id="37" name="Image 36" descr="B70LD.psd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780" y="4341196"/>
            <a:ext cx="4921809" cy="328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59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fond florium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29" name="Image 28" descr="bloc CC mayflower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31" name="Image 30" descr="bloc prix modele expo mayflower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30" name="Image 29" descr="bloc prix catalohue mayflower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5" name="Image 4" descr="bloc caractéristiques.ps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9" name="Image 8" descr="fleche hauteur.ps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0" name="Image 9" descr="fleche largeur.ps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1" name="Image 10" descr="fleche longueur.ps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12" name="Image 11" descr="logo florium.ps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3" name="Image 12" descr="picto lune.ps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4" name="Image 13" descr="picto soleil.ps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6" name="Image 15" descr="bloc logos ALKO etc.psd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23" t="69142" r="-1" b="21415"/>
          <a:stretch/>
        </p:blipFill>
        <p:spPr>
          <a:xfrm>
            <a:off x="8542751" y="4274342"/>
            <a:ext cx="1577653" cy="10093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09245" y="5310739"/>
            <a:ext cx="319734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Motorisation...................Fiat 130 </a:t>
            </a:r>
            <a:r>
              <a:rPr lang="fr-FR" sz="1000" dirty="0" err="1"/>
              <a:t>ch</a:t>
            </a:r>
            <a:r>
              <a:rPr lang="fr-FR" sz="1000" dirty="0"/>
              <a:t> </a:t>
            </a:r>
            <a:r>
              <a:rPr lang="fr-FR" sz="1000" dirty="0" err="1"/>
              <a:t>Multijet</a:t>
            </a:r>
            <a:endParaRPr lang="fr-FR" sz="1000" dirty="0"/>
          </a:p>
          <a:p>
            <a:r>
              <a:rPr lang="fr-FR" sz="1000" dirty="0"/>
              <a:t>PTAC...............................3 500 kg</a:t>
            </a:r>
          </a:p>
          <a:p>
            <a:r>
              <a:rPr lang="fr-FR" sz="1000" dirty="0"/>
              <a:t>Poids à vide*..................3 061 kg</a:t>
            </a:r>
          </a:p>
          <a:p>
            <a:r>
              <a:rPr lang="fr-FR" sz="1000" dirty="0"/>
              <a:t>2 portes de soute...........H 68 x L 64 + H 75 x L 64</a:t>
            </a:r>
          </a:p>
          <a:p>
            <a:endParaRPr lang="fr-FR" sz="1000" dirty="0"/>
          </a:p>
          <a:p>
            <a:r>
              <a:rPr lang="fr-FR" sz="600" dirty="0"/>
              <a:t>*Avec conducteur, 90% d’eau propre, 90% gaz, 90% gasoil et outillage.</a:t>
            </a:r>
          </a:p>
          <a:p>
            <a:r>
              <a:rPr lang="fr-FR" sz="600" dirty="0"/>
              <a:t>** Nombre de places carte grise maximum en version véhicule léger, variable selon </a:t>
            </a:r>
          </a:p>
          <a:p>
            <a:r>
              <a:rPr lang="fr-FR" sz="600" dirty="0"/>
              <a:t>configuration. Merci de vous rapprocher de votre concessionnaire pour plus de précision.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763061" y="4865734"/>
            <a:ext cx="21246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Caractéristiques :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78556" y="1120348"/>
            <a:ext cx="251543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>
                <a:solidFill>
                  <a:srgbClr val="FFFFFF"/>
                </a:solidFill>
              </a:rPr>
              <a:t>MAYFLOWER</a:t>
            </a:r>
          </a:p>
          <a:p>
            <a:r>
              <a:rPr lang="fr-FR" sz="4000" b="1" dirty="0">
                <a:solidFill>
                  <a:srgbClr val="FFFFFF"/>
                </a:solidFill>
              </a:rPr>
              <a:t>70 LMX </a:t>
            </a:r>
            <a:r>
              <a:rPr lang="fr-FR" sz="1300" dirty="0">
                <a:solidFill>
                  <a:srgbClr val="FFFFFF"/>
                </a:solidFill>
              </a:rPr>
              <a:t>Lit Milieu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847832" y="2144742"/>
            <a:ext cx="2731004" cy="3339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FFFF"/>
                </a:solidFill>
              </a:rPr>
              <a:t>ÉQUIPEMENTS DE SÉRIE</a:t>
            </a:r>
          </a:p>
          <a:p>
            <a:pPr lvl="0"/>
            <a:r>
              <a:rPr lang="fr-FR" sz="1400">
                <a:solidFill>
                  <a:srgbClr val="FFFFFF"/>
                </a:solidFill>
              </a:rPr>
              <a:t>Cellule 100% Polyester armé</a:t>
            </a:r>
          </a:p>
          <a:p>
            <a:r>
              <a:rPr lang="fr-FR" sz="1400">
                <a:solidFill>
                  <a:srgbClr val="FFFFFF"/>
                </a:solidFill>
              </a:rPr>
              <a:t>Grand </a:t>
            </a:r>
            <a:r>
              <a:rPr lang="fr-FR" sz="1400" dirty="0">
                <a:solidFill>
                  <a:srgbClr val="FFFFFF"/>
                </a:solidFill>
              </a:rPr>
              <a:t>lanterneau panoramique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Climatisation cabine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Autoradio CD MP3 USB</a:t>
            </a:r>
          </a:p>
          <a:p>
            <a:r>
              <a:rPr lang="fr-FR" sz="1400" dirty="0">
                <a:solidFill>
                  <a:srgbClr val="FFFFFF"/>
                </a:solidFill>
              </a:rPr>
              <a:t>Airbags conducteur et passager</a:t>
            </a:r>
          </a:p>
          <a:p>
            <a:r>
              <a:rPr lang="fr-FR" sz="1400" dirty="0">
                <a:solidFill>
                  <a:srgbClr val="FFFFFF"/>
                </a:solidFill>
              </a:rPr>
              <a:t>Régulateur de vitesse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Grand réfrigérateur 150L</a:t>
            </a:r>
          </a:p>
          <a:p>
            <a:r>
              <a:rPr lang="fr-FR" sz="1400" dirty="0">
                <a:solidFill>
                  <a:srgbClr val="FFFFFF"/>
                </a:solidFill>
              </a:rPr>
              <a:t>Hotte aspirante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Galerie de toit</a:t>
            </a:r>
          </a:p>
          <a:p>
            <a:r>
              <a:rPr lang="fr-FR" sz="1400" dirty="0">
                <a:solidFill>
                  <a:srgbClr val="FFFFFF"/>
                </a:solidFill>
              </a:rPr>
              <a:t>Eclairage LED 100%</a:t>
            </a:r>
          </a:p>
          <a:p>
            <a:r>
              <a:rPr lang="fr-FR" sz="1400" dirty="0">
                <a:solidFill>
                  <a:srgbClr val="FFFFFF"/>
                </a:solidFill>
              </a:rPr>
              <a:t>Fermeture centralisée à distance</a:t>
            </a:r>
          </a:p>
          <a:p>
            <a:endParaRPr lang="fr-FR" sz="1600" dirty="0">
              <a:solidFill>
                <a:srgbClr val="FFFFFF"/>
              </a:solidFill>
            </a:endParaRPr>
          </a:p>
          <a:p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960410" y="5354171"/>
            <a:ext cx="25622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>
                <a:solidFill>
                  <a:srgbClr val="FFFFFF"/>
                </a:solidFill>
              </a:rPr>
              <a:t>Prix TTC catalogue 59900,00 €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8006593" y="6879277"/>
            <a:ext cx="251604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dirty="0">
                <a:solidFill>
                  <a:srgbClr val="FFFFFF"/>
                </a:solidFill>
              </a:rPr>
              <a:t>Prix modèle exposé 61590,00 €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950094" y="6142635"/>
            <a:ext cx="3781425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300" dirty="0"/>
              <a:t>- Boiserie Orme 	  400,00 €</a:t>
            </a:r>
          </a:p>
          <a:p>
            <a:r>
              <a:rPr lang="fr-FR" sz="1300" dirty="0"/>
              <a:t>- Pack confort		1290,00 €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272087" y="6833675"/>
            <a:ext cx="447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4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6163324" y="6856194"/>
            <a:ext cx="447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4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6777002" y="6873354"/>
            <a:ext cx="723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3 / 4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793067" y="7089505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6m97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3600631" y="7233227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2m34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4140730" y="5792944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2m75</a:t>
            </a:r>
          </a:p>
        </p:txBody>
      </p:sp>
      <p:pic>
        <p:nvPicPr>
          <p:cNvPr id="35" name="Image 34" descr="F70LMX_1.ps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1" y="4465621"/>
            <a:ext cx="4242014" cy="282900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157" y="368732"/>
            <a:ext cx="4653457" cy="401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65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fond florium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29" name="Image 28" descr="bloc CC mayflower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31" name="Image 30" descr="bloc prix modele expo mayflower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30" name="Image 29" descr="bloc prix catalohue mayflower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5" name="Image 4" descr="bloc caractéristiques.ps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9" name="Image 8" descr="fleche hauteur.ps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0" name="Image 9" descr="fleche largeur.ps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1" name="Image 10" descr="fleche longueur.ps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12" name="Image 11" descr="logo florium.ps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3" name="Image 12" descr="picto lune.ps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4" name="Image 13" descr="picto soleil.ps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6" name="Image 15" descr="bloc logos ALKO etc.psd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23" t="69142" r="-1" b="21415"/>
          <a:stretch/>
        </p:blipFill>
        <p:spPr>
          <a:xfrm>
            <a:off x="9395342" y="4245117"/>
            <a:ext cx="1577653" cy="10093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09245" y="5310739"/>
            <a:ext cx="319734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Motorisation...................Fiat 130 </a:t>
            </a:r>
            <a:r>
              <a:rPr lang="fr-FR" sz="1000" dirty="0" err="1"/>
              <a:t>ch</a:t>
            </a:r>
            <a:r>
              <a:rPr lang="fr-FR" sz="1000" dirty="0"/>
              <a:t> </a:t>
            </a:r>
            <a:r>
              <a:rPr lang="fr-FR" sz="1000" dirty="0" err="1"/>
              <a:t>Multijet</a:t>
            </a:r>
            <a:endParaRPr lang="fr-FR" sz="1000" dirty="0"/>
          </a:p>
          <a:p>
            <a:r>
              <a:rPr lang="fr-FR" sz="1000" dirty="0"/>
              <a:t>PTAC...............................3 500 kg</a:t>
            </a:r>
          </a:p>
          <a:p>
            <a:r>
              <a:rPr lang="fr-FR" sz="1000" dirty="0"/>
              <a:t>Poids à vide*..................3 159 kg</a:t>
            </a:r>
          </a:p>
          <a:p>
            <a:r>
              <a:rPr lang="fr-FR" sz="1000" dirty="0"/>
              <a:t>2 portes de soute...........H 68 x L 64 + H 95 x L 68</a:t>
            </a:r>
          </a:p>
          <a:p>
            <a:endParaRPr lang="fr-FR" sz="1000" dirty="0"/>
          </a:p>
          <a:p>
            <a:r>
              <a:rPr lang="fr-FR" sz="600" dirty="0"/>
              <a:t>*Avec conducteur, 90% d’eau propre, 90% gaz, 90% gasoil et outillage.</a:t>
            </a:r>
          </a:p>
          <a:p>
            <a:r>
              <a:rPr lang="fr-FR" sz="600" dirty="0"/>
              <a:t>** Nombre de places carte grise maximum en version véhicule léger, variable selon </a:t>
            </a:r>
          </a:p>
          <a:p>
            <a:r>
              <a:rPr lang="fr-FR" sz="600" dirty="0"/>
              <a:t>configuration. Merci de vous rapprocher de votre concessionnaire pour plus de précision.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763061" y="4865734"/>
            <a:ext cx="21246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Caractéristiques :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78556" y="1120348"/>
            <a:ext cx="3091424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>
                <a:solidFill>
                  <a:srgbClr val="FFFFFF"/>
                </a:solidFill>
              </a:rPr>
              <a:t>MAYFLOWER</a:t>
            </a:r>
          </a:p>
          <a:p>
            <a:r>
              <a:rPr lang="fr-FR" sz="4000" b="1" dirty="0">
                <a:solidFill>
                  <a:srgbClr val="FFFFFF"/>
                </a:solidFill>
              </a:rPr>
              <a:t>73 CTC </a:t>
            </a:r>
            <a:r>
              <a:rPr lang="fr-FR" sz="1300" dirty="0">
                <a:solidFill>
                  <a:srgbClr val="FFFFFF"/>
                </a:solidFill>
              </a:rPr>
              <a:t>Lit </a:t>
            </a:r>
            <a:r>
              <a:rPr lang="fr-FR" sz="1300" dirty="0">
                <a:solidFill>
                  <a:schemeClr val="bg1"/>
                </a:solidFill>
              </a:rPr>
              <a:t>Central sur Soute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847832" y="2144742"/>
            <a:ext cx="2897203" cy="3339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FFFF"/>
                </a:solidFill>
              </a:rPr>
              <a:t>ÉQUIPEMENTS DE SÉRIE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Cellule et soute 100% Polyester armé</a:t>
            </a:r>
          </a:p>
          <a:p>
            <a:r>
              <a:rPr lang="fr-FR" sz="1400" dirty="0">
                <a:solidFill>
                  <a:srgbClr val="FFFFFF"/>
                </a:solidFill>
              </a:rPr>
              <a:t>Grand Sun Roof ouvrant </a:t>
            </a:r>
          </a:p>
          <a:p>
            <a:r>
              <a:rPr lang="fr-FR" sz="1400" dirty="0">
                <a:solidFill>
                  <a:srgbClr val="FFFFFF"/>
                </a:solidFill>
              </a:rPr>
              <a:t>Climatisation cabine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Autoradio CD MP3 USB</a:t>
            </a:r>
          </a:p>
          <a:p>
            <a:r>
              <a:rPr lang="fr-FR" sz="1400" dirty="0">
                <a:solidFill>
                  <a:srgbClr val="FFFFFF"/>
                </a:solidFill>
              </a:rPr>
              <a:t>Airbags conducteur et passager</a:t>
            </a:r>
          </a:p>
          <a:p>
            <a:r>
              <a:rPr lang="fr-FR" sz="1400" dirty="0">
                <a:solidFill>
                  <a:srgbClr val="FFFFFF"/>
                </a:solidFill>
              </a:rPr>
              <a:t>Régulateur de vitesse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Grand réfrigérateur 150L</a:t>
            </a:r>
          </a:p>
          <a:p>
            <a:r>
              <a:rPr lang="fr-FR" sz="1400" dirty="0">
                <a:solidFill>
                  <a:srgbClr val="FFFFFF"/>
                </a:solidFill>
              </a:rPr>
              <a:t>Hotte aspirante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Galerie de toit</a:t>
            </a:r>
          </a:p>
          <a:p>
            <a:r>
              <a:rPr lang="fr-FR" sz="1400" dirty="0">
                <a:solidFill>
                  <a:srgbClr val="FFFFFF"/>
                </a:solidFill>
              </a:rPr>
              <a:t>Eclairage intérieur 100% </a:t>
            </a:r>
            <a:r>
              <a:rPr lang="fr-FR" sz="1400" dirty="0" err="1">
                <a:solidFill>
                  <a:srgbClr val="FFFFFF"/>
                </a:solidFill>
              </a:rPr>
              <a:t>LEDs</a:t>
            </a:r>
            <a:endParaRPr lang="fr-FR" sz="1400" dirty="0">
              <a:solidFill>
                <a:srgbClr val="FFFFFF"/>
              </a:solidFill>
            </a:endParaRPr>
          </a:p>
          <a:p>
            <a:r>
              <a:rPr lang="fr-FR" sz="1400" dirty="0">
                <a:solidFill>
                  <a:srgbClr val="FFFFFF"/>
                </a:solidFill>
              </a:rPr>
              <a:t>Fermeture centralisée à distance</a:t>
            </a:r>
          </a:p>
          <a:p>
            <a:endParaRPr lang="fr-FR" sz="1600" dirty="0">
              <a:solidFill>
                <a:srgbClr val="FFFFFF"/>
              </a:solidFill>
            </a:endParaRPr>
          </a:p>
          <a:p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960410" y="5354171"/>
            <a:ext cx="2562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>
                <a:solidFill>
                  <a:srgbClr val="FFFFFF"/>
                </a:solidFill>
              </a:rPr>
              <a:t>Prix TTC </a:t>
            </a:r>
          </a:p>
          <a:p>
            <a:r>
              <a:rPr lang="fr-FR" sz="1500" dirty="0">
                <a:solidFill>
                  <a:srgbClr val="FFFFFF"/>
                </a:solidFill>
              </a:rPr>
              <a:t>catalogue 	       62 400,00 €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8006593" y="6879277"/>
            <a:ext cx="25160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dirty="0">
                <a:solidFill>
                  <a:srgbClr val="FFFFFF"/>
                </a:solidFill>
              </a:rPr>
              <a:t>Prix modèle </a:t>
            </a:r>
          </a:p>
          <a:p>
            <a:r>
              <a:rPr lang="fr-FR" sz="1300" dirty="0">
                <a:solidFill>
                  <a:srgbClr val="FFFFFF"/>
                </a:solidFill>
              </a:rPr>
              <a:t>exposé 		          66 630,00 €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960410" y="5905965"/>
            <a:ext cx="257254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300" dirty="0"/>
              <a:t>- Boiserie Orme 	  400,00 €</a:t>
            </a:r>
          </a:p>
          <a:p>
            <a:r>
              <a:rPr lang="fr-FR" sz="1300" dirty="0"/>
              <a:t>- Pack confort		1290,00 €</a:t>
            </a:r>
          </a:p>
          <a:p>
            <a:r>
              <a:rPr lang="fr-FR" sz="1300" dirty="0"/>
              <a:t>- Pack Gold &amp; Black	1100,00 €</a:t>
            </a:r>
          </a:p>
          <a:p>
            <a:r>
              <a:rPr lang="fr-FR" sz="1300" dirty="0"/>
              <a:t>- Sellerie Emocuir	1440,00 €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272087" y="6833675"/>
            <a:ext cx="447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x4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6163324" y="6856194"/>
            <a:ext cx="447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x4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6777002" y="6873354"/>
            <a:ext cx="723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x4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793067" y="7089505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7m38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3600631" y="7233227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2m34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4140730" y="5792944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2m75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717733" y="1557943"/>
            <a:ext cx="1198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bg1"/>
                </a:solidFill>
              </a:rPr>
              <a:t>Lit Pavillon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572" y="400050"/>
            <a:ext cx="4749776" cy="3980055"/>
          </a:xfrm>
          <a:prstGeom prst="rect">
            <a:avLst/>
          </a:prstGeom>
        </p:spPr>
      </p:pic>
      <p:pic>
        <p:nvPicPr>
          <p:cNvPr id="36" name="Image 35" descr="F73LMS-A MODIFIER.psd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0" y="4472923"/>
            <a:ext cx="4381283" cy="292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42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fond florium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29" name="Image 28" descr="bloc CC mayflower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31" name="Image 30" descr="bloc prix modele expo mayflower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30" name="Image 29" descr="bloc prix catalohue mayflower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5" name="Image 4" descr="bloc caractéristiques.ps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9" name="Image 8" descr="fleche hauteur.ps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0" name="Image 9" descr="fleche largeur.ps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1" name="Image 10" descr="fleche longueur.ps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12" name="Image 11" descr="logo florium.ps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3" name="Image 12" descr="picto lune.ps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4" name="Image 13" descr="picto soleil.ps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6" name="Image 15" descr="bloc logos ALKO etc.psd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23" t="69142" r="-1" b="21415"/>
          <a:stretch/>
        </p:blipFill>
        <p:spPr>
          <a:xfrm>
            <a:off x="9331577" y="4285615"/>
            <a:ext cx="1577653" cy="10093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09245" y="5310739"/>
            <a:ext cx="319734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Motorisation..................Fiat 130ch Multijet</a:t>
            </a:r>
          </a:p>
          <a:p>
            <a:r>
              <a:rPr lang="fr-FR" sz="1000" dirty="0"/>
              <a:t>PTAC...............................3 500 kg</a:t>
            </a:r>
          </a:p>
          <a:p>
            <a:r>
              <a:rPr lang="fr-FR" sz="1000" dirty="0"/>
              <a:t>Poids à vide*..................3 109 kg</a:t>
            </a:r>
          </a:p>
          <a:p>
            <a:r>
              <a:rPr lang="fr-FR" sz="1000" dirty="0"/>
              <a:t>2 portes de soute...........H 68 x L 64 + H80 x L68</a:t>
            </a:r>
          </a:p>
          <a:p>
            <a:endParaRPr lang="fr-FR" sz="1000" dirty="0"/>
          </a:p>
          <a:p>
            <a:r>
              <a:rPr lang="fr-FR" sz="600" dirty="0"/>
              <a:t>*Avec conducteur, 90% d’eau propre, 90% gaz, 90% gasoil et outillage.</a:t>
            </a:r>
          </a:p>
          <a:p>
            <a:r>
              <a:rPr lang="fr-FR" sz="600" dirty="0"/>
              <a:t>** Nombre de places carte grise maximum en version véhicule léger, variable selon </a:t>
            </a:r>
          </a:p>
          <a:p>
            <a:r>
              <a:rPr lang="fr-FR" sz="600" dirty="0"/>
              <a:t>configuration. Merci de vous rapprocher de votre concessionnaire pour plus de précision.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763061" y="4865734"/>
            <a:ext cx="21246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Caractéristiques :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78556" y="1120348"/>
            <a:ext cx="3201197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>
                <a:solidFill>
                  <a:srgbClr val="FFFFFF"/>
                </a:solidFill>
              </a:rPr>
              <a:t>MAYFLOWER</a:t>
            </a:r>
          </a:p>
          <a:p>
            <a:r>
              <a:rPr lang="fr-FR" sz="4000" b="1" dirty="0">
                <a:solidFill>
                  <a:srgbClr val="FFFFFF"/>
                </a:solidFill>
              </a:rPr>
              <a:t>73 LMS </a:t>
            </a:r>
            <a:r>
              <a:rPr lang="fr-FR" sz="1300" dirty="0">
                <a:solidFill>
                  <a:srgbClr val="FFFFFF"/>
                </a:solidFill>
              </a:rPr>
              <a:t>Lit Central sur soute</a:t>
            </a:r>
          </a:p>
          <a:p>
            <a:endParaRPr lang="fr-FR" sz="1300" dirty="0">
              <a:solidFill>
                <a:srgbClr val="FFFFFF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847832" y="2144742"/>
            <a:ext cx="2943498" cy="3339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FFFF"/>
                </a:solidFill>
              </a:rPr>
              <a:t>ÉQUIPEMENTS DE SÉRIE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Cellule et soute 100% polyester armé</a:t>
            </a:r>
          </a:p>
          <a:p>
            <a:r>
              <a:rPr lang="fr-FR" sz="1400" dirty="0">
                <a:solidFill>
                  <a:srgbClr val="FFFFFF"/>
                </a:solidFill>
              </a:rPr>
              <a:t>Grand Sun Roof ouvrant</a:t>
            </a:r>
          </a:p>
          <a:p>
            <a:r>
              <a:rPr lang="fr-FR" sz="1400" dirty="0">
                <a:solidFill>
                  <a:srgbClr val="FFFFFF"/>
                </a:solidFill>
              </a:rPr>
              <a:t>Climatisation cabine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Autoradio CD MP3 USB</a:t>
            </a:r>
          </a:p>
          <a:p>
            <a:r>
              <a:rPr lang="fr-FR" sz="1400" dirty="0">
                <a:solidFill>
                  <a:srgbClr val="FFFFFF"/>
                </a:solidFill>
              </a:rPr>
              <a:t>Airbags conducteur et passager</a:t>
            </a:r>
          </a:p>
          <a:p>
            <a:r>
              <a:rPr lang="fr-FR" sz="1400" dirty="0">
                <a:solidFill>
                  <a:srgbClr val="FFFFFF"/>
                </a:solidFill>
              </a:rPr>
              <a:t>Régulateur de vitesse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Grand réfrigérateur 150L</a:t>
            </a:r>
          </a:p>
          <a:p>
            <a:r>
              <a:rPr lang="fr-FR" sz="1400" dirty="0">
                <a:solidFill>
                  <a:srgbClr val="FFFFFF"/>
                </a:solidFill>
              </a:rPr>
              <a:t>Hotte aspirante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Galerie de toit</a:t>
            </a:r>
          </a:p>
          <a:p>
            <a:r>
              <a:rPr lang="fr-FR" sz="1400" dirty="0">
                <a:solidFill>
                  <a:srgbClr val="FFFFFF"/>
                </a:solidFill>
              </a:rPr>
              <a:t>Eclairage LED 100%</a:t>
            </a:r>
          </a:p>
          <a:p>
            <a:r>
              <a:rPr lang="fr-FR" sz="1400" dirty="0">
                <a:solidFill>
                  <a:srgbClr val="FFFFFF"/>
                </a:solidFill>
              </a:rPr>
              <a:t>Fermeture centralisée à distance</a:t>
            </a:r>
          </a:p>
          <a:p>
            <a:endParaRPr lang="fr-FR" sz="1600" dirty="0">
              <a:solidFill>
                <a:srgbClr val="FFFFFF"/>
              </a:solidFill>
            </a:endParaRPr>
          </a:p>
          <a:p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960410" y="5354171"/>
            <a:ext cx="2562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>
                <a:solidFill>
                  <a:srgbClr val="FFFFFF"/>
                </a:solidFill>
              </a:rPr>
              <a:t>Prix TTC </a:t>
            </a:r>
          </a:p>
          <a:p>
            <a:r>
              <a:rPr lang="fr-FR" sz="1500" dirty="0">
                <a:solidFill>
                  <a:srgbClr val="FFFFFF"/>
                </a:solidFill>
              </a:rPr>
              <a:t>catalogue 	       61 400,00 €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8006593" y="6879277"/>
            <a:ext cx="25160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dirty="0">
                <a:solidFill>
                  <a:srgbClr val="FFFFFF"/>
                </a:solidFill>
              </a:rPr>
              <a:t>Prix modèle</a:t>
            </a:r>
          </a:p>
          <a:p>
            <a:r>
              <a:rPr lang="fr-FR" sz="1300" dirty="0">
                <a:solidFill>
                  <a:srgbClr val="FFFFFF"/>
                </a:solidFill>
              </a:rPr>
              <a:t>exposé 		          64 190,00 €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960410" y="5960298"/>
            <a:ext cx="2572541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300" dirty="0"/>
              <a:t>- Boiserie Orme 	  400,00 €</a:t>
            </a:r>
          </a:p>
          <a:p>
            <a:r>
              <a:rPr lang="fr-FR" sz="1300" dirty="0"/>
              <a:t>- Pack confort		1290,00 €</a:t>
            </a:r>
          </a:p>
          <a:p>
            <a:r>
              <a:rPr lang="fr-FR" sz="1300" dirty="0"/>
              <a:t>- Pack Gold &amp; Black	1100,00 €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272087" y="6833675"/>
            <a:ext cx="447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x4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6163324" y="6856194"/>
            <a:ext cx="447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x5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6777002" y="6873354"/>
            <a:ext cx="723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x4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793067" y="7089505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7m38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3600631" y="7233227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2m34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4140730" y="5792944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2m75</a:t>
            </a:r>
          </a:p>
        </p:txBody>
      </p:sp>
      <p:pic>
        <p:nvPicPr>
          <p:cNvPr id="35" name="Image 34" descr="F73LMS-A MODIFIER.ps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06" y="4393830"/>
            <a:ext cx="4499880" cy="3000979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2717733" y="1536743"/>
            <a:ext cx="1198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bg1"/>
                </a:solidFill>
              </a:rPr>
              <a:t>Lit Pavillon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874" y="466725"/>
            <a:ext cx="4681595" cy="394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95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fond florium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29" name="Image 28" descr="bloc CC mayflower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31" name="Image 30" descr="bloc prix modele expo mayflower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30" name="Image 29" descr="bloc prix catalohue mayflower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5" name="Image 4" descr="bloc caractéristiques.ps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9" name="Image 8" descr="fleche hauteur.ps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0" name="Image 9" descr="fleche largeur.ps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1" name="Image 10" descr="fleche longueur.ps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12" name="Image 11" descr="logo florium.ps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3" name="Image 12" descr="picto lune.ps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4" name="Image 13" descr="picto soleil.ps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6" name="Image 15" descr="bloc logos ALKO etc.psd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23" t="69142" r="-1" b="21415"/>
          <a:stretch/>
        </p:blipFill>
        <p:spPr>
          <a:xfrm>
            <a:off x="9395342" y="4301396"/>
            <a:ext cx="1577653" cy="10093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09245" y="5310739"/>
            <a:ext cx="319734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Motorisation..................Fiat 130ch Multijet</a:t>
            </a:r>
          </a:p>
          <a:p>
            <a:r>
              <a:rPr lang="fr-FR" sz="1000" dirty="0"/>
              <a:t>PTAC...............................3 500 kg</a:t>
            </a:r>
          </a:p>
          <a:p>
            <a:r>
              <a:rPr lang="fr-FR" sz="1000" dirty="0"/>
              <a:t>Poids à vide*..................3 061 kg</a:t>
            </a:r>
          </a:p>
          <a:p>
            <a:r>
              <a:rPr lang="fr-FR" sz="1000" dirty="0"/>
              <a:t>2 portes de soute...........H 68 x L 64 + H115 x L68</a:t>
            </a:r>
          </a:p>
          <a:p>
            <a:endParaRPr lang="fr-FR" sz="1000" dirty="0"/>
          </a:p>
          <a:p>
            <a:r>
              <a:rPr lang="fr-FR" sz="600" dirty="0"/>
              <a:t>*Avec conducteur, 90% d’eau propre, 90% gaz, 90% gasoil et outillage.</a:t>
            </a:r>
          </a:p>
          <a:p>
            <a:r>
              <a:rPr lang="fr-FR" sz="600" dirty="0"/>
              <a:t>** Nombre de places carte grise maximum en version véhicule léger, variable selon </a:t>
            </a:r>
          </a:p>
          <a:p>
            <a:r>
              <a:rPr lang="fr-FR" sz="600" dirty="0"/>
              <a:t>configuration. Merci de vous rapprocher de votre concessionnaire pour plus de précision.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763061" y="4865734"/>
            <a:ext cx="21246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Caractéristiques :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78556" y="1120348"/>
            <a:ext cx="3087577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>
                <a:solidFill>
                  <a:srgbClr val="FFFFFF"/>
                </a:solidFill>
              </a:rPr>
              <a:t>MAYFLOWER</a:t>
            </a:r>
          </a:p>
          <a:p>
            <a:r>
              <a:rPr lang="fr-FR" sz="4000" b="1" dirty="0">
                <a:solidFill>
                  <a:srgbClr val="FFFFFF"/>
                </a:solidFill>
              </a:rPr>
              <a:t>69 LJX </a:t>
            </a:r>
            <a:r>
              <a:rPr lang="fr-FR" sz="1300" dirty="0">
                <a:solidFill>
                  <a:srgbClr val="FFFFFF"/>
                </a:solidFill>
              </a:rPr>
              <a:t>Lit Jumeaux sur Soute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847832" y="2144742"/>
            <a:ext cx="2897203" cy="3339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FFFF"/>
                </a:solidFill>
              </a:rPr>
              <a:t>ÉQUIPEMENTS DE SÉRIE</a:t>
            </a:r>
          </a:p>
          <a:p>
            <a:pPr lvl="0"/>
            <a:r>
              <a:rPr lang="fr-FR" sz="1400" dirty="0">
                <a:solidFill>
                  <a:srgbClr val="FFFFFF"/>
                </a:solidFill>
              </a:rPr>
              <a:t>Cellule et soute 100% Polyester armé</a:t>
            </a:r>
          </a:p>
          <a:p>
            <a:r>
              <a:rPr lang="fr-FR" sz="1400" dirty="0">
                <a:solidFill>
                  <a:srgbClr val="FFFFFF"/>
                </a:solidFill>
              </a:rPr>
              <a:t>Grand lanterneau panoramique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Climatisation cabine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Autoradio CD MP3 USB</a:t>
            </a:r>
          </a:p>
          <a:p>
            <a:r>
              <a:rPr lang="fr-FR" sz="1400" dirty="0">
                <a:solidFill>
                  <a:srgbClr val="FFFFFF"/>
                </a:solidFill>
              </a:rPr>
              <a:t>Airbags conducteur et passager</a:t>
            </a:r>
          </a:p>
          <a:p>
            <a:r>
              <a:rPr lang="fr-FR" sz="1400" dirty="0">
                <a:solidFill>
                  <a:srgbClr val="FFFFFF"/>
                </a:solidFill>
              </a:rPr>
              <a:t>Régulateur de vitesse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Grand réfrigérateur 150L</a:t>
            </a:r>
          </a:p>
          <a:p>
            <a:r>
              <a:rPr lang="fr-FR" sz="1400" dirty="0">
                <a:solidFill>
                  <a:srgbClr val="FFFFFF"/>
                </a:solidFill>
              </a:rPr>
              <a:t>Hotte aspirante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Galerie de toit</a:t>
            </a:r>
          </a:p>
          <a:p>
            <a:r>
              <a:rPr lang="fr-FR" sz="1400" dirty="0">
                <a:solidFill>
                  <a:srgbClr val="FFFFFF"/>
                </a:solidFill>
              </a:rPr>
              <a:t>Eclairage LED 100%</a:t>
            </a:r>
          </a:p>
          <a:p>
            <a:r>
              <a:rPr lang="fr-FR" sz="1400" dirty="0">
                <a:solidFill>
                  <a:srgbClr val="FFFFFF"/>
                </a:solidFill>
              </a:rPr>
              <a:t>Fermeture centralisée à distance</a:t>
            </a:r>
          </a:p>
          <a:p>
            <a:endParaRPr lang="fr-FR" sz="1600" dirty="0">
              <a:solidFill>
                <a:srgbClr val="FFFFFF"/>
              </a:solidFill>
            </a:endParaRPr>
          </a:p>
          <a:p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960410" y="5354171"/>
            <a:ext cx="2562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>
                <a:solidFill>
                  <a:srgbClr val="FFFFFF"/>
                </a:solidFill>
              </a:rPr>
              <a:t>Prix TTC </a:t>
            </a:r>
          </a:p>
          <a:p>
            <a:r>
              <a:rPr lang="fr-FR" sz="1500" dirty="0">
                <a:solidFill>
                  <a:srgbClr val="FFFFFF"/>
                </a:solidFill>
              </a:rPr>
              <a:t>catalogue 	       59 900,00 €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8006593" y="6879277"/>
            <a:ext cx="25160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dirty="0">
                <a:solidFill>
                  <a:srgbClr val="FFFFFF"/>
                </a:solidFill>
              </a:rPr>
              <a:t>Prix modèle </a:t>
            </a:r>
          </a:p>
          <a:p>
            <a:r>
              <a:rPr lang="fr-FR" sz="1300" dirty="0">
                <a:solidFill>
                  <a:srgbClr val="FFFFFF"/>
                </a:solidFill>
              </a:rPr>
              <a:t>exposé 		          61 190,00 €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960410" y="5960298"/>
            <a:ext cx="257254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300" dirty="0"/>
              <a:t>- Pack confort	             1 290,00 €</a:t>
            </a:r>
          </a:p>
          <a:p>
            <a:endParaRPr lang="fr-FR" sz="1300" dirty="0"/>
          </a:p>
        </p:txBody>
      </p:sp>
      <p:sp>
        <p:nvSpPr>
          <p:cNvPr id="6" name="ZoneTexte 5"/>
          <p:cNvSpPr txBox="1"/>
          <p:nvPr/>
        </p:nvSpPr>
        <p:spPr>
          <a:xfrm>
            <a:off x="5272087" y="6833675"/>
            <a:ext cx="447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x4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6163324" y="6856194"/>
            <a:ext cx="447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x4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6777002" y="6873354"/>
            <a:ext cx="723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X </a:t>
            </a:r>
            <a:r>
              <a:rPr lang="fr-FR" sz="1400" dirty="0">
                <a:solidFill>
                  <a:srgbClr val="663300"/>
                </a:solidFill>
              </a:rPr>
              <a:t>3/4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793067" y="7089505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6m97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3600631" y="7233227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2m34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4140730" y="5792944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2m75</a:t>
            </a:r>
          </a:p>
        </p:txBody>
      </p:sp>
      <p:pic>
        <p:nvPicPr>
          <p:cNvPr id="35" name="Image 34" descr="F70LMX_1.ps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1" y="4465621"/>
            <a:ext cx="4242014" cy="2829007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9007702" y="1916063"/>
            <a:ext cx="1637480" cy="1118477"/>
          </a:xfrm>
          <a:prstGeom prst="ellipse">
            <a:avLst/>
          </a:prstGeom>
          <a:gradFill>
            <a:gsLst>
              <a:gs pos="0">
                <a:schemeClr val="bg2">
                  <a:lumMod val="50000"/>
                </a:schemeClr>
              </a:gs>
              <a:gs pos="100000">
                <a:srgbClr val="FF0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/>
              <a:t>NOUVEAUTE BOURGET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055" y="602726"/>
            <a:ext cx="4673191" cy="389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3868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1303</Words>
  <Application>Microsoft Office PowerPoint</Application>
  <PresentationFormat>Personnalisé</PresentationFormat>
  <Paragraphs>319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2" baseType="lpstr">
      <vt:lpstr>Arial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Comwell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Harmony GOURET</dc:creator>
  <cp:lastModifiedBy>Lepron Marie-Christine</cp:lastModifiedBy>
  <cp:revision>50</cp:revision>
  <cp:lastPrinted>2015-09-22T15:29:53Z</cp:lastPrinted>
  <dcterms:created xsi:type="dcterms:W3CDTF">2015-09-17T09:46:22Z</dcterms:created>
  <dcterms:modified xsi:type="dcterms:W3CDTF">2016-03-09T13:36:10Z</dcterms:modified>
</cp:coreProperties>
</file>